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4"/>
  </p:sldMasterIdLst>
  <p:notesMasterIdLst>
    <p:notesMasterId r:id="rId16"/>
  </p:notesMasterIdLst>
  <p:sldIdLst>
    <p:sldId id="465" r:id="rId5"/>
    <p:sldId id="466" r:id="rId6"/>
    <p:sldId id="467" r:id="rId7"/>
    <p:sldId id="468" r:id="rId8"/>
    <p:sldId id="469" r:id="rId9"/>
    <p:sldId id="470" r:id="rId10"/>
    <p:sldId id="472" r:id="rId11"/>
    <p:sldId id="471" r:id="rId12"/>
    <p:sldId id="473" r:id="rId13"/>
    <p:sldId id="474" r:id="rId14"/>
    <p:sldId id="4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B7539-345C-4BE0-92B9-A9F570BDA12B}" v="4" dt="2023-09-12T13:31:2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8220-5D10-443A-896C-397CD333B1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44268-DD98-49BE-9243-D41B3E4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</a:rPr>
              <a:t>Solid maroon background slide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ZA" b="0" i="0" dirty="0">
                <a:solidFill>
                  <a:srgbClr val="252423"/>
                </a:solidFill>
                <a:effectLst/>
                <a:latin typeface="-apple-system"/>
              </a:rPr>
              <a:t>The ghost text placeholder is fully scalable and movable.</a:t>
            </a:r>
          </a:p>
          <a:p>
            <a:endParaRPr lang="en-ZA" b="0" i="0" dirty="0">
              <a:solidFill>
                <a:srgbClr val="252423"/>
              </a:solidFill>
              <a:effectLst/>
              <a:latin typeface="-apple-system"/>
            </a:endParaRPr>
          </a:p>
          <a:p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To add a background 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Right-click on the slide and choose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Format Background … </a:t>
            </a: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Picture or texture fill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option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 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Raleway" panose="020B0003030101060003" pitchFamily="34" charset="0"/>
              </a:rPr>
              <a:t>Browse and select a picture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Remember to add image attributions to photographs or artworks.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F6EFC-B03E-874C-9CD9-41B66C8AE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lacehol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4D5691A-DF2A-B631-3356-F20E32A723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53150"/>
          </a:xfrm>
          <a:custGeom>
            <a:avLst/>
            <a:gdLst>
              <a:gd name="connsiteX0" fmla="*/ 0 w 12192000"/>
              <a:gd name="connsiteY0" fmla="*/ 0 h 6153150"/>
              <a:gd name="connsiteX1" fmla="*/ 12192000 w 12192000"/>
              <a:gd name="connsiteY1" fmla="*/ 0 h 6153150"/>
              <a:gd name="connsiteX2" fmla="*/ 12192000 w 12192000"/>
              <a:gd name="connsiteY2" fmla="*/ 2812338 h 6153150"/>
              <a:gd name="connsiteX3" fmla="*/ 12192000 w 12192000"/>
              <a:gd name="connsiteY3" fmla="*/ 4980890 h 6153150"/>
              <a:gd name="connsiteX4" fmla="*/ 12190158 w 12192000"/>
              <a:gd name="connsiteY4" fmla="*/ 5028464 h 6153150"/>
              <a:gd name="connsiteX5" fmla="*/ 11268702 w 12192000"/>
              <a:gd name="connsiteY5" fmla="*/ 6150849 h 6153150"/>
              <a:gd name="connsiteX6" fmla="*/ 11218565 w 12192000"/>
              <a:gd name="connsiteY6" fmla="*/ 6153150 h 6153150"/>
              <a:gd name="connsiteX7" fmla="*/ 732479 w 12192000"/>
              <a:gd name="connsiteY7" fmla="*/ 6153150 h 6153150"/>
              <a:gd name="connsiteX8" fmla="*/ 0 w 12192000"/>
              <a:gd name="connsiteY8" fmla="*/ 6152812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153150">
                <a:moveTo>
                  <a:pt x="0" y="0"/>
                </a:moveTo>
                <a:lnTo>
                  <a:pt x="12192000" y="0"/>
                </a:lnTo>
                <a:lnTo>
                  <a:pt x="12192000" y="2812338"/>
                </a:lnTo>
                <a:lnTo>
                  <a:pt x="12192000" y="4980890"/>
                </a:lnTo>
                <a:lnTo>
                  <a:pt x="12190158" y="5028464"/>
                </a:lnTo>
                <a:cubicBezTo>
                  <a:pt x="12139394" y="5640573"/>
                  <a:pt x="11907055" y="6089798"/>
                  <a:pt x="11268702" y="6150849"/>
                </a:cubicBezTo>
                <a:lnTo>
                  <a:pt x="11218565" y="6153150"/>
                </a:lnTo>
                <a:lnTo>
                  <a:pt x="732479" y="6153150"/>
                </a:lnTo>
                <a:lnTo>
                  <a:pt x="0" y="6152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5" name="Graphic 14" hidden="1">
            <a:extLst>
              <a:ext uri="{FF2B5EF4-FFF2-40B4-BE49-F238E27FC236}">
                <a16:creationId xmlns:a16="http://schemas.microsoft.com/office/drawing/2014/main" id="{A2218D35-116E-8153-354A-A6E99E131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7477" y="-214184"/>
            <a:ext cx="2066165" cy="3790815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 with medium confidence" hidden="1">
            <a:extLst>
              <a:ext uri="{FF2B5EF4-FFF2-40B4-BE49-F238E27FC236}">
                <a16:creationId xmlns:a16="http://schemas.microsoft.com/office/drawing/2014/main" id="{9132A00F-2C35-A6C6-E1AB-2CC3680605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-8170" y="0"/>
            <a:ext cx="12200170" cy="687922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CD36E32-2A40-D24A-8390-E02F52844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3429000"/>
            <a:ext cx="8917172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2226" y="1697394"/>
            <a:ext cx="7462444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pic>
        <p:nvPicPr>
          <p:cNvPr id="4" name="Pattern">
            <a:extLst>
              <a:ext uri="{FF2B5EF4-FFF2-40B4-BE49-F238E27FC236}">
                <a16:creationId xmlns:a16="http://schemas.microsoft.com/office/drawing/2014/main" id="{4D545818-D6DD-5899-FA21-137F0F41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40000"/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952"/>
          <a:stretch/>
        </p:blipFill>
        <p:spPr>
          <a:xfrm>
            <a:off x="1379" y="1417791"/>
            <a:ext cx="4041984" cy="4250610"/>
          </a:xfrm>
          <a:prstGeom prst="rect">
            <a:avLst/>
          </a:prstGeom>
        </p:spPr>
      </p:pic>
      <p:sp>
        <p:nvSpPr>
          <p:cNvPr id="5" name="Sub-heading">
            <a:extLst>
              <a:ext uri="{FF2B5EF4-FFF2-40B4-BE49-F238E27FC236}">
                <a16:creationId xmlns:a16="http://schemas.microsoft.com/office/drawing/2014/main" id="{E9D14674-E58C-AC8B-92E7-C82D828AC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42" y="1701054"/>
            <a:ext cx="3703121" cy="377784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04027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4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F0F078F-8A4E-A3A0-9754-9B7523B14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0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4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322BCAE-CD52-F05E-AB35-904BBB0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48016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88868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and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oon Banner">
            <a:extLst>
              <a:ext uri="{FF2B5EF4-FFF2-40B4-BE49-F238E27FC236}">
                <a16:creationId xmlns:a16="http://schemas.microsoft.com/office/drawing/2014/main" id="{27B3C7B2-3D0E-A7A9-4946-A4D6623DB66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10" name="SU Logo">
            <a:extLst>
              <a:ext uri="{FF2B5EF4-FFF2-40B4-BE49-F238E27FC236}">
                <a16:creationId xmlns:a16="http://schemas.microsoft.com/office/drawing/2014/main" id="{24C9EA30-79BC-2EF9-2B1B-F7FC424B42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30" y="272383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4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with maroo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pic>
        <p:nvPicPr>
          <p:cNvPr id="4" name="Maroon Banner">
            <a:extLst>
              <a:ext uri="{FF2B5EF4-FFF2-40B4-BE49-F238E27FC236}">
                <a16:creationId xmlns:a16="http://schemas.microsoft.com/office/drawing/2014/main" id="{011D927B-294B-9142-D12A-08A577F8979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6" name="SU Logo">
            <a:extLst>
              <a:ext uri="{FF2B5EF4-FFF2-40B4-BE49-F238E27FC236}">
                <a16:creationId xmlns:a16="http://schemas.microsoft.com/office/drawing/2014/main" id="{C79BD1A6-E2E5-8AFF-1C5E-4E48D9AD9C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C67055D-7861-6C38-2642-820C3E8B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123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12192000" cy="68580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954"/>
            <a:ext cx="4411640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4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maroon backgrou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FBB9BB2-B12A-6B43-D83C-0CF7C7398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4928" y="7654"/>
            <a:ext cx="2187072" cy="6866389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E75E6900-34EA-B252-FDC5-6373F9E10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3429000"/>
            <a:ext cx="8917172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BC7BE7-92CB-84E6-6352-F8D05593BD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332961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674"/>
            <a:ext cx="12190620" cy="5180748"/>
          </a:xfrm>
          <a:prstGeom prst="rect">
            <a:avLst/>
          </a:prstGeom>
        </p:spPr>
      </p:pic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4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5295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1701053"/>
            <a:ext cx="5546206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19918"/>
            <a:ext cx="5546208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2" y="1701053"/>
            <a:ext cx="5546208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19918"/>
            <a:ext cx="5546209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25377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3778" y="216396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619" y="1701053"/>
            <a:ext cx="3599998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1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45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027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1701053"/>
            <a:ext cx="6474045" cy="4786833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2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29211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.Strip.Footer">
            <a:extLst>
              <a:ext uri="{FF2B5EF4-FFF2-40B4-BE49-F238E27FC236}">
                <a16:creationId xmlns:a16="http://schemas.microsoft.com/office/drawing/2014/main" id="{CA1C759E-C34F-40B0-240D-BD3B24826B0B}"/>
              </a:ext>
            </a:extLst>
          </p:cNvPr>
          <p:cNvSpPr/>
          <p:nvPr userDrawn="1"/>
        </p:nvSpPr>
        <p:spPr>
          <a:xfrm>
            <a:off x="0" y="6585222"/>
            <a:ext cx="12192000" cy="27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Science · </a:t>
            </a:r>
            <a:r>
              <a:rPr lang="en-ZA" sz="1000" b="0" i="0" kern="1200" dirty="0" err="1">
                <a:solidFill>
                  <a:schemeClr val="accent1"/>
                </a:solidFill>
                <a:effectLst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EyeNzululwazi</a:t>
            </a:r>
            <a:r>
              <a:rPr lang="en-ZA" sz="1000" b="0" i="0" kern="1200" dirty="0">
                <a:solidFill>
                  <a:schemeClr val="accent1"/>
                </a:solidFill>
                <a:effectLst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ZA" sz="1000" b="0" i="0" kern="1200" dirty="0" err="1">
                <a:solidFill>
                  <a:schemeClr val="accent1"/>
                </a:solidFill>
                <a:effectLst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ngezeNdalo</a:t>
            </a:r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 ·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Natuurwetenskappe</a:t>
            </a:r>
            <a:endParaRPr lang="en-GB" sz="1000" b="0" i="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" name="Gold line">
            <a:extLst>
              <a:ext uri="{FF2B5EF4-FFF2-40B4-BE49-F238E27FC236}">
                <a16:creationId xmlns:a16="http://schemas.microsoft.com/office/drawing/2014/main" id="{3693D1F9-4515-3318-7EC4-D360748AA11D}"/>
              </a:ext>
            </a:extLst>
          </p:cNvPr>
          <p:cNvCxnSpPr>
            <a:cxnSpLocks/>
          </p:cNvCxnSpPr>
          <p:nvPr userDrawn="1"/>
        </p:nvCxnSpPr>
        <p:spPr>
          <a:xfrm>
            <a:off x="0" y="6590156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708280"/>
            <a:ext cx="11511516" cy="478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9086DBD-5A09-A082-83CD-FF70F4F45CF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4456" y="1"/>
            <a:ext cx="2609737" cy="141083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9" y="265152"/>
            <a:ext cx="8903973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7" name="Straight Connector 16" hidden="1">
            <a:extLst>
              <a:ext uri="{FF2B5EF4-FFF2-40B4-BE49-F238E27FC236}">
                <a16:creationId xmlns:a16="http://schemas.microsoft.com/office/drawing/2014/main" id="{D5D9A9DC-00EF-2E31-9F03-326088DB4048}"/>
              </a:ext>
            </a:extLst>
          </p:cNvPr>
          <p:cNvCxnSpPr/>
          <p:nvPr userDrawn="1"/>
        </p:nvCxnSpPr>
        <p:spPr>
          <a:xfrm>
            <a:off x="-355601" y="1413743"/>
            <a:ext cx="1392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FFDA071B-3A7E-3265-CD6B-8B290A273793}"/>
              </a:ext>
            </a:extLst>
          </p:cNvPr>
          <p:cNvSpPr/>
          <p:nvPr userDrawn="1"/>
        </p:nvSpPr>
        <p:spPr>
          <a:xfrm>
            <a:off x="340242" y="354420"/>
            <a:ext cx="11511517" cy="61428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22D32F58-0A4C-7878-21CF-B413B294E22E}"/>
              </a:ext>
            </a:extLst>
          </p:cNvPr>
          <p:cNvSpPr/>
          <p:nvPr userDrawn="1"/>
        </p:nvSpPr>
        <p:spPr>
          <a:xfrm>
            <a:off x="9584456" y="313273"/>
            <a:ext cx="342272" cy="34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 hidden="1">
            <a:extLst>
              <a:ext uri="{FF2B5EF4-FFF2-40B4-BE49-F238E27FC236}">
                <a16:creationId xmlns:a16="http://schemas.microsoft.com/office/drawing/2014/main" id="{FA2AA88C-E7FB-D2AE-FFF2-E135C26E6D42}"/>
              </a:ext>
            </a:extLst>
          </p:cNvPr>
          <p:cNvCxnSpPr/>
          <p:nvPr userDrawn="1"/>
        </p:nvCxnSpPr>
        <p:spPr>
          <a:xfrm>
            <a:off x="9249110" y="-425303"/>
            <a:ext cx="0" cy="7549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BBA097D7-678A-F0BE-FE91-E7E8F3A9FBFD}"/>
              </a:ext>
            </a:extLst>
          </p:cNvPr>
          <p:cNvSpPr/>
          <p:nvPr userDrawn="1"/>
        </p:nvSpPr>
        <p:spPr>
          <a:xfrm>
            <a:off x="9262234" y="6504999"/>
            <a:ext cx="342272" cy="34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 hidden="1">
            <a:extLst>
              <a:ext uri="{FF2B5EF4-FFF2-40B4-BE49-F238E27FC236}">
                <a16:creationId xmlns:a16="http://schemas.microsoft.com/office/drawing/2014/main" id="{B48ACC47-CB5D-F4B3-89E0-DFC2258C411D}"/>
              </a:ext>
            </a:extLst>
          </p:cNvPr>
          <p:cNvCxnSpPr/>
          <p:nvPr userDrawn="1"/>
        </p:nvCxnSpPr>
        <p:spPr>
          <a:xfrm>
            <a:off x="-355058" y="1697394"/>
            <a:ext cx="1353234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3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25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232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FE85-4301-F664-7B28-7C0B7D34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2" y="4065601"/>
            <a:ext cx="8917172" cy="1456087"/>
          </a:xfrm>
        </p:spPr>
        <p:txBody>
          <a:bodyPr>
            <a:normAutofit fontScale="90000"/>
          </a:bodyPr>
          <a:lstStyle/>
          <a:p>
            <a:r>
              <a:rPr lang="en-ZA" sz="3600" i="1" dirty="0"/>
              <a:t>The untapped medicinal value of Honeybush in the management of diabetes</a:t>
            </a:r>
            <a:endParaRPr lang="en-US" sz="3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AA105-8148-FEB3-B399-6CA873642638}"/>
              </a:ext>
            </a:extLst>
          </p:cNvPr>
          <p:cNvSpPr txBox="1"/>
          <p:nvPr/>
        </p:nvSpPr>
        <p:spPr>
          <a:xfrm>
            <a:off x="289442" y="5521688"/>
            <a:ext cx="55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Kyle Le Roux (MSc Biochemistry)</a:t>
            </a:r>
          </a:p>
        </p:txBody>
      </p:sp>
    </p:spTree>
    <p:extLst>
      <p:ext uri="{BB962C8B-B14F-4D97-AF65-F5344CB8AC3E}">
        <p14:creationId xmlns:p14="http://schemas.microsoft.com/office/powerpoint/2010/main" val="329489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E9440-25A2-83DE-7234-3F0C08AD7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Honeybush would find an entirely new market in the form of a nutraceutical extract</a:t>
            </a:r>
          </a:p>
          <a:p>
            <a:endParaRPr lang="en-ZA" dirty="0"/>
          </a:p>
          <a:p>
            <a:r>
              <a:rPr lang="en-ZA" dirty="0"/>
              <a:t>Harvesting and cultivation of honeybush may change to improve its content, rather than its taste profile</a:t>
            </a:r>
          </a:p>
          <a:p>
            <a:endParaRPr lang="en-ZA" dirty="0"/>
          </a:p>
          <a:p>
            <a:r>
              <a:rPr lang="en-ZA" dirty="0"/>
              <a:t>Previously underutilised species may see relevance if proven to be beneficial in the treatment of diabetes</a:t>
            </a:r>
          </a:p>
          <a:p>
            <a:endParaRPr lang="en-ZA" dirty="0"/>
          </a:p>
          <a:p>
            <a:r>
              <a:rPr lang="en-ZA" dirty="0"/>
              <a:t>These findings would further support the interest in other indigenous plants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E90B8-B558-0668-9DFC-3D4D961A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these findings could mean for the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1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686A-254E-1450-ED2B-D2A45BA7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dirty="0"/>
              <a:t>Thank you!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F6BCC-94EA-0D26-661E-464DC8BC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58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B87D4-C6D3-693C-9035-F96CE7A22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002" r="-1" b="13847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2E6D9-0D57-1850-74D3-C2E31DAA1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08" r="14702" b="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B35A5E-C11B-05AB-7E63-027E127A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Mitochondrial health and its role in diabetes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4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83E7EF-F549-4DDC-96BD-52D390640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371" y="1603375"/>
            <a:ext cx="3521258" cy="47847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AB693B-9791-9295-AD1B-8667309C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Mitochondria are the living furnaces of the cell and antioxidants are its cleaners</a:t>
            </a:r>
            <a:endParaRPr lang="en-US" dirty="0"/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32A4E8A4-EBD7-3994-C200-1BC474CF7488}"/>
              </a:ext>
            </a:extLst>
          </p:cNvPr>
          <p:cNvSpPr/>
          <p:nvPr/>
        </p:nvSpPr>
        <p:spPr>
          <a:xfrm>
            <a:off x="5228001" y="3429000"/>
            <a:ext cx="2005110" cy="1019176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0D95BC3E-ABD2-03B5-9024-38CD02C8D765}"/>
              </a:ext>
            </a:extLst>
          </p:cNvPr>
          <p:cNvSpPr/>
          <p:nvPr/>
        </p:nvSpPr>
        <p:spPr>
          <a:xfrm flipH="1" flipV="1">
            <a:off x="5093445" y="2409824"/>
            <a:ext cx="2005110" cy="1019176"/>
          </a:xfrm>
          <a:prstGeom prst="curvedUpArrow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2B1D3-F539-116E-838D-308D23D416B1}"/>
              </a:ext>
            </a:extLst>
          </p:cNvPr>
          <p:cNvSpPr txBox="1"/>
          <p:nvPr/>
        </p:nvSpPr>
        <p:spPr>
          <a:xfrm>
            <a:off x="1269527" y="3309403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Glucose</a:t>
            </a:r>
            <a:r>
              <a:rPr lang="en-ZA" sz="2400" dirty="0">
                <a:solidFill>
                  <a:schemeClr val="bg1"/>
                </a:solidFill>
              </a:rPr>
              <a:t> </a:t>
            </a:r>
          </a:p>
          <a:p>
            <a:r>
              <a:rPr lang="en-ZA" sz="2400" dirty="0">
                <a:solidFill>
                  <a:schemeClr val="bg1"/>
                </a:solidFill>
              </a:rPr>
              <a:t>= </a:t>
            </a:r>
            <a:r>
              <a:rPr lang="en-ZA" sz="2800" dirty="0">
                <a:solidFill>
                  <a:schemeClr val="bg1"/>
                </a:solidFill>
              </a:rPr>
              <a:t>fuel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0112AB-B3F0-23EC-3D43-D5B132B038E3}"/>
              </a:ext>
            </a:extLst>
          </p:cNvPr>
          <p:cNvSpPr txBox="1"/>
          <p:nvPr/>
        </p:nvSpPr>
        <p:spPr>
          <a:xfrm>
            <a:off x="8614703" y="3309403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Oxidants</a:t>
            </a:r>
            <a:r>
              <a:rPr lang="en-ZA" sz="2400" dirty="0">
                <a:solidFill>
                  <a:schemeClr val="bg1"/>
                </a:solidFill>
              </a:rPr>
              <a:t>          = </a:t>
            </a:r>
            <a:r>
              <a:rPr lang="en-ZA" sz="2800" dirty="0">
                <a:solidFill>
                  <a:schemeClr val="bg1"/>
                </a:solidFill>
              </a:rPr>
              <a:t>smoke and soot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9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4E336D-0F4C-5F20-3376-DDED1FB8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healthy scenario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1F2C2-B00D-18C2-EF05-A44CFB09CA3C}"/>
              </a:ext>
            </a:extLst>
          </p:cNvPr>
          <p:cNvSpPr/>
          <p:nvPr/>
        </p:nvSpPr>
        <p:spPr>
          <a:xfrm>
            <a:off x="214604" y="2409824"/>
            <a:ext cx="3694922" cy="1019176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2">
                    <a:lumMod val="50000"/>
                  </a:schemeClr>
                </a:solidFill>
              </a:rPr>
              <a:t>Glucose is used to create energy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093EF-FCFA-BCE5-B1C2-065E720592CB}"/>
              </a:ext>
            </a:extLst>
          </p:cNvPr>
          <p:cNvSpPr/>
          <p:nvPr/>
        </p:nvSpPr>
        <p:spPr>
          <a:xfrm>
            <a:off x="4248539" y="2409824"/>
            <a:ext cx="3694922" cy="1019176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2">
                    <a:lumMod val="50000"/>
                  </a:schemeClr>
                </a:solidFill>
              </a:rPr>
              <a:t>Oxidants are produced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F8410-BBE8-32FB-F209-C36D954487EF}"/>
              </a:ext>
            </a:extLst>
          </p:cNvPr>
          <p:cNvSpPr/>
          <p:nvPr/>
        </p:nvSpPr>
        <p:spPr>
          <a:xfrm>
            <a:off x="8282474" y="2409824"/>
            <a:ext cx="3694922" cy="1019176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2">
                    <a:lumMod val="50000"/>
                  </a:schemeClr>
                </a:solidFill>
              </a:rPr>
              <a:t>Antioxidant defences counter the oxidants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EE32F-8055-E11C-042D-0BD9424C72B6}"/>
              </a:ext>
            </a:extLst>
          </p:cNvPr>
          <p:cNvSpPr/>
          <p:nvPr/>
        </p:nvSpPr>
        <p:spPr>
          <a:xfrm>
            <a:off x="4248539" y="5019407"/>
            <a:ext cx="3694922" cy="1019176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2">
                    <a:lumMod val="50000"/>
                  </a:schemeClr>
                </a:solidFill>
              </a:rPr>
              <a:t>Healthy balance is maintained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69B14B-EF12-6667-B297-D91AADEC3D9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062065" y="3429000"/>
            <a:ext cx="4033935" cy="669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AC91C6-97BF-A094-8AA0-8F901CF0CBA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3429000"/>
            <a:ext cx="0" cy="669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BF8B79-D45B-A1BA-1AED-57B7033C99BD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096000" y="3429000"/>
            <a:ext cx="4033935" cy="66924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CAD00E-ED87-6EDD-6452-D12D9BBA8B9A}"/>
              </a:ext>
            </a:extLst>
          </p:cNvPr>
          <p:cNvCxnSpPr>
            <a:endCxn id="9" idx="0"/>
          </p:cNvCxnSpPr>
          <p:nvPr/>
        </p:nvCxnSpPr>
        <p:spPr>
          <a:xfrm>
            <a:off x="6096000" y="4098240"/>
            <a:ext cx="0" cy="92116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1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4E336D-0F4C-5F20-3376-DDED1FB8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diabetic scenario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1F2C2-B00D-18C2-EF05-A44CFB09CA3C}"/>
              </a:ext>
            </a:extLst>
          </p:cNvPr>
          <p:cNvSpPr/>
          <p:nvPr/>
        </p:nvSpPr>
        <p:spPr>
          <a:xfrm>
            <a:off x="214604" y="2409824"/>
            <a:ext cx="3694922" cy="101917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srgbClr val="4D5356">
                    <a:lumMod val="50000"/>
                  </a:srgbClr>
                </a:solidFill>
                <a:latin typeface="Trebuchet MS" panose="020B0603020202020204"/>
              </a:rPr>
              <a:t>High amounts of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4D5356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ZA" dirty="0">
                <a:solidFill>
                  <a:srgbClr val="4D5356">
                    <a:lumMod val="50000"/>
                  </a:srgbClr>
                </a:solidFill>
                <a:latin typeface="Trebuchet MS" panose="020B0603020202020204"/>
              </a:rPr>
              <a:t>g</a:t>
            </a:r>
            <a:r>
              <a:rPr kumimoji="0" lang="en-Z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5356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lucose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4D5356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enters the cells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535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093EF-FCFA-BCE5-B1C2-065E720592CB}"/>
              </a:ext>
            </a:extLst>
          </p:cNvPr>
          <p:cNvSpPr/>
          <p:nvPr/>
        </p:nvSpPr>
        <p:spPr>
          <a:xfrm>
            <a:off x="4248539" y="2409824"/>
            <a:ext cx="3694922" cy="1019176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4D5356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Excessive Oxidants are produced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535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F8410-BBE8-32FB-F209-C36D954487EF}"/>
              </a:ext>
            </a:extLst>
          </p:cNvPr>
          <p:cNvSpPr/>
          <p:nvPr/>
        </p:nvSpPr>
        <p:spPr>
          <a:xfrm>
            <a:off x="8282474" y="2409824"/>
            <a:ext cx="3694922" cy="1019176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4D5356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Antioxidant defences are overwhelmed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535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EE32F-8055-E11C-042D-0BD9424C72B6}"/>
              </a:ext>
            </a:extLst>
          </p:cNvPr>
          <p:cNvSpPr/>
          <p:nvPr/>
        </p:nvSpPr>
        <p:spPr>
          <a:xfrm>
            <a:off x="4248539" y="5062849"/>
            <a:ext cx="3694922" cy="1347282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dirty="0">
                <a:solidFill>
                  <a:srgbClr val="4D5356">
                    <a:lumMod val="50000"/>
                  </a:srgbClr>
                </a:solidFill>
                <a:latin typeface="Trebuchet MS" panose="020B0603020202020204"/>
              </a:rPr>
              <a:t>Mitochondria become dysfunctional and complications manifest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535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69B14B-EF12-6667-B297-D91AADEC3D9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062065" y="3429000"/>
            <a:ext cx="4033935" cy="669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AC91C6-97BF-A094-8AA0-8F901CF0CBA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3429000"/>
            <a:ext cx="0" cy="669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BF8B79-D45B-A1BA-1AED-57B7033C99BD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096000" y="3429000"/>
            <a:ext cx="4033935" cy="66924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CAD00E-ED87-6EDD-6452-D12D9BBA8B9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96000" y="4098240"/>
            <a:ext cx="0" cy="964609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5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576BA-21C6-307F-B5AA-6C29BC4E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Liver and brain cells carry multiple mitochondria and are the hardest hit by mitochondrial dysfunction</a:t>
            </a:r>
          </a:p>
          <a:p>
            <a:endParaRPr lang="en-ZA" dirty="0"/>
          </a:p>
          <a:p>
            <a:r>
              <a:rPr lang="en-ZA" dirty="0"/>
              <a:t>Lowering glucose levels does not account for the damage to the antioxidant defences or the damage before treatment</a:t>
            </a:r>
          </a:p>
          <a:p>
            <a:endParaRPr lang="en-ZA" dirty="0"/>
          </a:p>
          <a:p>
            <a:r>
              <a:rPr lang="en-ZA" dirty="0"/>
              <a:t>Conventional medicine requires access to healthcare services, and in many cases is unaffordable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6F43A-8D5C-48C2-857C-FC5B26DA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conventional medicine is not the whole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63352AB-4FFD-966C-0042-65808623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indigenous plants have caught the interest of researchers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C6548F98-9651-3FF7-E7F6-F5C264E1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0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C1723-BA65-43D8-83AA-7320C9BBE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4B6927E5-66D1-44F7-8EDD-F68A8F5F2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61866B59-BDFD-4494-9C20-6F892E13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30301DB-20BB-2138-A11B-E76E338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93" y="392982"/>
            <a:ext cx="7242495" cy="1440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AA4FA-EBB8-F402-8B2B-8C365F4F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559" y="2390524"/>
            <a:ext cx="6194264" cy="1121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02A8E-A4A4-E57F-FD29-7E698264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782" y="3974578"/>
            <a:ext cx="6798792" cy="76486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17273-F1DB-1A4D-A34F-848BB5241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39" y="5145514"/>
            <a:ext cx="7901295" cy="86914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D548F78-9BE7-A0BE-5383-77FA320D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15" y="1385881"/>
            <a:ext cx="6014465" cy="2861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+mj-lt"/>
              </a:rPr>
              <a:t>Can honeybush be the answer?</a:t>
            </a:r>
          </a:p>
        </p:txBody>
      </p:sp>
    </p:spTree>
    <p:extLst>
      <p:ext uri="{BB962C8B-B14F-4D97-AF65-F5344CB8AC3E}">
        <p14:creationId xmlns:p14="http://schemas.microsoft.com/office/powerpoint/2010/main" val="63587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4CD7CF-9875-522F-2EB8-32C4B0AB8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775" y="1562100"/>
            <a:ext cx="9604449" cy="48758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40A7D4-4E20-5C64-ACB0-304F609B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 far, the results are promising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8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CE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D22730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B6692EB198444A227D08011131DF2" ma:contentTypeVersion="13" ma:contentTypeDescription="Create a new document." ma:contentTypeScope="" ma:versionID="9b2cc63ab4f091d6fef92962cb8807ff">
  <xsd:schema xmlns:xsd="http://www.w3.org/2001/XMLSchema" xmlns:xs="http://www.w3.org/2001/XMLSchema" xmlns:p="http://schemas.microsoft.com/office/2006/metadata/properties" xmlns:ns3="1723ba5e-5f0f-4db0-9707-5f8c85115fdd" xmlns:ns4="b1c215f9-63a4-4407-aea7-2be5a4969bec" targetNamespace="http://schemas.microsoft.com/office/2006/metadata/properties" ma:root="true" ma:fieldsID="dce400c95a3437ed6091bf47d46b3222" ns3:_="" ns4:_="">
    <xsd:import namespace="1723ba5e-5f0f-4db0-9707-5f8c85115fdd"/>
    <xsd:import namespace="b1c215f9-63a4-4407-aea7-2be5a4969b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ba5e-5f0f-4db0-9707-5f8c85115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215f9-63a4-4407-aea7-2be5a4969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C138CF-8D34-41CB-932A-0B776C76D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3ba5e-5f0f-4db0-9707-5f8c85115fdd"/>
    <ds:schemaRef ds:uri="b1c215f9-63a4-4407-aea7-2be5a4969b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E98E1-74FA-48E5-9F3D-1AB5F4527A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BF65D3-7CC4-4B65-AEC9-158D2F4DBC67}">
  <ds:schemaRefs>
    <ds:schemaRef ds:uri="http://purl.org/dc/dcmitype/"/>
    <ds:schemaRef ds:uri="1723ba5e-5f0f-4db0-9707-5f8c85115fdd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b1c215f9-63a4-4407-aea7-2be5a4969bec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113</TotalTime>
  <Words>304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Raleway</vt:lpstr>
      <vt:lpstr>Trebuchet MS</vt:lpstr>
      <vt:lpstr>Office Theme</vt:lpstr>
      <vt:lpstr>The untapped medicinal value of Honeybush in the management of diabetes</vt:lpstr>
      <vt:lpstr>Mitochondrial health and its role in diabetes</vt:lpstr>
      <vt:lpstr>Mitochondria are the living furnaces of the cell and antioxidants are its cleaners</vt:lpstr>
      <vt:lpstr>The healthy scenario</vt:lpstr>
      <vt:lpstr>The diabetic scenario</vt:lpstr>
      <vt:lpstr>Why conventional medicine is not the whole answer</vt:lpstr>
      <vt:lpstr>Why indigenous plants have caught the interest of researchers</vt:lpstr>
      <vt:lpstr>Can honeybush be the answer?</vt:lpstr>
      <vt:lpstr>So far, the results are promising</vt:lpstr>
      <vt:lpstr>What these findings could mean for the industry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untapped medicinal value of Honeybush in the management of diabetes</dc:title>
  <dc:creator>Le Roux, K, Mnr [19801572@sun.ac.za]</dc:creator>
  <cp:lastModifiedBy>El Mohamadi, Adrie GIZ ZA</cp:lastModifiedBy>
  <cp:revision>3</cp:revision>
  <dcterms:created xsi:type="dcterms:W3CDTF">2023-09-12T13:12:51Z</dcterms:created>
  <dcterms:modified xsi:type="dcterms:W3CDTF">2023-09-13T21:51:35Z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0x010100715B6692EB198444A227D08011131DF2</vt:lpwstr>
  </property>
</Properties>
</file>